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RK_MASTER">
    <p:bg>
      <p:bgPr>
        <a:solidFill>
          <a:srgbClr val="0A1F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C8A55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583680"/>
            <a:ext cx="112745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TriFold Technologies · תבנית 8 · Roadmap 24 חודשים</a:t>
            </a:r>
            <a:endParaRPr lang="en-US" sz="9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GHT_MASTER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C8A55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583680"/>
            <a:ext cx="112745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TriFold Technologies · תבנית 8 · Roadmap 24 חודשים</a:t>
            </a:r>
            <a:endParaRPr lang="en-US" sz="9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743200"/>
            <a:ext cx="457200" cy="45720"/>
          </a:xfrm>
          <a:prstGeom prst="rect">
            <a:avLst/>
          </a:prstGeom>
          <a:solidFill>
            <a:srgbClr val="C8A55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0"/>
            <a:ext cx="11274552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6000" b="1" dirty="0">
                <a:solidFill>
                  <a:srgbClr val="C8A5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מפת דרכים 24 חודשים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457200" y="338328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i="1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24-Month AI Strategy Roadmap · Executive Edition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384048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800" dirty="0">
                <a:solidFill>
                  <a:srgbClr val="EEEE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המסע מ-Foundation לתרבות AI-First — ארבעה שלבים, אבני דרך, וגייטים מובהקים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4754880"/>
            <a:ext cx="11274552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400" dirty="0">
                <a:solidFill>
                  <a:srgbClr val="C8A5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ארגון: __________________________</a:t>
            </a:r>
            <a:endParaRPr lang="en-US" sz="1400" dirty="0"/>
          </a:p>
          <a:p>
            <a:pPr rtl="1" algn="r" indent="0" marL="0">
              <a:buNone/>
            </a:pPr>
            <a:r>
              <a:rPr lang="en-US" sz="1400" dirty="0">
                <a:solidFill>
                  <a:srgbClr val="C8A5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Sponsor (חבר הנהלה): __________________________</a:t>
            </a:r>
            <a:endParaRPr lang="en-US" sz="1400" dirty="0"/>
          </a:p>
          <a:p>
            <a:pPr rtl="1" algn="r" indent="0" marL="0">
              <a:buNone/>
            </a:pPr>
            <a:r>
              <a:rPr lang="en-US" sz="1400" dirty="0">
                <a:solidFill>
                  <a:srgbClr val="C8A5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תאריך אישור: ____ / ____ / 2026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7455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32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ארבעת שלבי המסע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112745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400" i="1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מ-Foundation לתרבות AI-First · 24 חודשים · 4 שערי-אישור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2743200" cy="457200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25400">
            <a:solidFill>
              <a:srgbClr val="0A3A7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463040"/>
            <a:ext cx="2743200" cy="365760"/>
          </a:xfrm>
          <a:prstGeom prst="rect">
            <a:avLst/>
          </a:prstGeom>
          <a:solidFill>
            <a:srgbClr val="0A3A78"/>
          </a:solidFill>
          <a:ln w="12700">
            <a:solidFill>
              <a:srgbClr val="0A3A7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463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9202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3A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Q1–Q2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40080" y="22860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640080" y="274320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600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יסודות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1280160" y="3246120"/>
            <a:ext cx="1097280" cy="18288"/>
          </a:xfrm>
          <a:prstGeom prst="rect">
            <a:avLst/>
          </a:prstGeom>
          <a:solidFill>
            <a:srgbClr val="C8A558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3474720"/>
            <a:ext cx="23774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rtl="1" algn="r" indent="0" marL="0">
              <a:buNone/>
            </a:pPr>
            <a:r>
              <a:rPr lang="en-US" sz="120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אסטרטגיה כתובה, AI Council פעיל, 2-3 Quick Wins, 40% AI literacy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346704" y="1463040"/>
            <a:ext cx="2743200" cy="457200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25400">
            <a:solidFill>
              <a:srgbClr val="2F6F3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346704" y="1463040"/>
            <a:ext cx="2743200" cy="365760"/>
          </a:xfrm>
          <a:prstGeom prst="rect">
            <a:avLst/>
          </a:prstGeom>
          <a:solidFill>
            <a:srgbClr val="2F6F3F"/>
          </a:solidFill>
          <a:ln w="12700">
            <a:solidFill>
              <a:srgbClr val="2F6F3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346704" y="1463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346704" y="19202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F6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Q3–Q4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529584" y="22860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Validate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3529584" y="274320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600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אימות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169664" y="3246120"/>
            <a:ext cx="1097280" cy="18288"/>
          </a:xfrm>
          <a:prstGeom prst="rect">
            <a:avLst/>
          </a:prstGeom>
          <a:solidFill>
            <a:srgbClr val="C8A558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529584" y="3474720"/>
            <a:ext cx="23774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rtl="1" algn="r" indent="0" marL="0">
              <a:buNone/>
            </a:pPr>
            <a:r>
              <a:rPr lang="en-US" sz="120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Process ראשון, ROI ≥5M ₪, Control Tower, External Engagement Pilot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236208" y="1463040"/>
            <a:ext cx="2743200" cy="457200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25400">
            <a:solidFill>
              <a:srgbClr val="C4602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236208" y="1463040"/>
            <a:ext cx="2743200" cy="365760"/>
          </a:xfrm>
          <a:prstGeom prst="rect">
            <a:avLst/>
          </a:prstGeom>
          <a:solidFill>
            <a:srgbClr val="C4602A"/>
          </a:solidFill>
          <a:ln w="12700">
            <a:solidFill>
              <a:srgbClr val="C4602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236208" y="1463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236208" y="19202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460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Q5–Q6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419088" y="22860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6419088" y="274320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600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צמיחה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7059168" y="3246120"/>
            <a:ext cx="1097280" cy="18288"/>
          </a:xfrm>
          <a:prstGeom prst="rect">
            <a:avLst/>
          </a:prstGeom>
          <a:solidFill>
            <a:srgbClr val="C8A558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19088" y="3474720"/>
            <a:ext cx="23774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rtl="1" algn="r" indent="0" marL="0">
              <a:buNone/>
            </a:pPr>
            <a:r>
              <a:rPr lang="en-US" sz="120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 Factory עובד, 5+ סוכנים, ROI ≥20M ₪, AI-First Capability MVP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9125712" y="1463040"/>
            <a:ext cx="2743200" cy="457200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25400">
            <a:solidFill>
              <a:srgbClr val="A02322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125712" y="1463040"/>
            <a:ext cx="2743200" cy="365760"/>
          </a:xfrm>
          <a:prstGeom prst="rect">
            <a:avLst/>
          </a:prstGeom>
          <a:solidFill>
            <a:srgbClr val="A02322"/>
          </a:solidFill>
          <a:ln w="12700">
            <a:solidFill>
              <a:srgbClr val="A0232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125712" y="1463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9125712" y="19202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A023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Q7–Q8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9308592" y="22860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</a:t>
            </a:r>
            <a:endParaRPr lang="en-US" sz="2800" dirty="0"/>
          </a:p>
        </p:txBody>
      </p:sp>
      <p:sp>
        <p:nvSpPr>
          <p:cNvPr id="33" name="Text 31"/>
          <p:cNvSpPr/>
          <p:nvPr/>
        </p:nvSpPr>
        <p:spPr>
          <a:xfrm>
            <a:off x="9308592" y="274320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600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טרנספורמציה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9948672" y="3246120"/>
            <a:ext cx="1097280" cy="18288"/>
          </a:xfrm>
          <a:prstGeom prst="rect">
            <a:avLst/>
          </a:prstGeom>
          <a:solidFill>
            <a:srgbClr val="C8A558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9308592" y="3474720"/>
            <a:ext cx="23774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rtl="1" algn="r" indent="0" marL="0">
              <a:buNone/>
            </a:pPr>
            <a:r>
              <a:rPr lang="en-US" sz="120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15+ סוכנים, 30%+ תהליכים מתוכננים מחדש, ROI ≥50M ₪, AI-fluent organization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7455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32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Gantt — 24 חודשים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112745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300" i="1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יוזמות מרכזיות לאורך 8 רבעונים · בעלים מצוין · אבני דרך מסומנות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0" y="1463040"/>
            <a:ext cx="2057400" cy="457200"/>
          </a:xfrm>
          <a:prstGeom prst="rect">
            <a:avLst/>
          </a:prstGeom>
          <a:solidFill>
            <a:srgbClr val="DCE6F5"/>
          </a:solidFill>
          <a:ln w="12700">
            <a:solidFill>
              <a:srgbClr val="DCE6F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715000" y="1463040"/>
            <a:ext cx="2057400" cy="457200"/>
          </a:xfrm>
          <a:prstGeom prst="rect">
            <a:avLst/>
          </a:prstGeom>
          <a:solidFill>
            <a:srgbClr val="DDF0DD"/>
          </a:solidFill>
          <a:ln w="12700">
            <a:solidFill>
              <a:srgbClr val="DDF0D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0" y="1463040"/>
            <a:ext cx="2057400" cy="457200"/>
          </a:xfrm>
          <a:prstGeom prst="rect">
            <a:avLst/>
          </a:prstGeom>
          <a:solidFill>
            <a:srgbClr val="FCE9D2"/>
          </a:solidFill>
          <a:ln w="12700">
            <a:solidFill>
              <a:srgbClr val="FCE9D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829800" y="1463040"/>
            <a:ext cx="2057400" cy="457200"/>
          </a:xfrm>
          <a:prstGeom prst="rect">
            <a:avLst/>
          </a:prstGeom>
          <a:solidFill>
            <a:srgbClr val="FCDDD9"/>
          </a:solidFill>
          <a:ln w="12700">
            <a:solidFill>
              <a:srgbClr val="FCDDD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0" y="1463040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3A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715000" y="1463040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F6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772400" y="1463040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460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9829800" y="1463040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A023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657600" y="1920240"/>
            <a:ext cx="10287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657600" y="2194560"/>
            <a:ext cx="0" cy="4572000"/>
          </a:xfrm>
          <a:prstGeom prst="line">
            <a:avLst/>
          </a:prstGeom>
          <a:noFill/>
          <a:ln w="6350">
            <a:solidFill>
              <a:srgbClr val="E0E0E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86300" y="1920240"/>
            <a:ext cx="10287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686300" y="2194560"/>
            <a:ext cx="0" cy="4572000"/>
          </a:xfrm>
          <a:prstGeom prst="line">
            <a:avLst/>
          </a:prstGeom>
          <a:noFill/>
          <a:ln w="6350">
            <a:solidFill>
              <a:srgbClr val="E0E0E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715000" y="1920240"/>
            <a:ext cx="10287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715000" y="2194560"/>
            <a:ext cx="0" cy="4572000"/>
          </a:xfrm>
          <a:prstGeom prst="line">
            <a:avLst/>
          </a:prstGeom>
          <a:noFill/>
          <a:ln w="6350">
            <a:solidFill>
              <a:srgbClr val="E0E0E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743700" y="1920240"/>
            <a:ext cx="10287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743700" y="2194560"/>
            <a:ext cx="0" cy="4572000"/>
          </a:xfrm>
          <a:prstGeom prst="line">
            <a:avLst/>
          </a:prstGeom>
          <a:noFill/>
          <a:ln w="6350">
            <a:solidFill>
              <a:srgbClr val="E0E0E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772400" y="1920240"/>
            <a:ext cx="10287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Q5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7772400" y="2194560"/>
            <a:ext cx="0" cy="4572000"/>
          </a:xfrm>
          <a:prstGeom prst="line">
            <a:avLst/>
          </a:prstGeom>
          <a:noFill/>
          <a:ln w="6350">
            <a:solidFill>
              <a:srgbClr val="E0E0E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801100" y="1920240"/>
            <a:ext cx="10287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Q6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8801100" y="2194560"/>
            <a:ext cx="0" cy="4572000"/>
          </a:xfrm>
          <a:prstGeom prst="line">
            <a:avLst/>
          </a:prstGeom>
          <a:noFill/>
          <a:ln w="6350">
            <a:solidFill>
              <a:srgbClr val="E0E0E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829800" y="1920240"/>
            <a:ext cx="10287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Q7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9829800" y="2194560"/>
            <a:ext cx="0" cy="4572000"/>
          </a:xfrm>
          <a:prstGeom prst="line">
            <a:avLst/>
          </a:prstGeom>
          <a:noFill/>
          <a:ln w="6350">
            <a:solidFill>
              <a:srgbClr val="E0E0E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0858500" y="1920240"/>
            <a:ext cx="10287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Q8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10858500" y="2194560"/>
            <a:ext cx="0" cy="4572000"/>
          </a:xfrm>
          <a:prstGeom prst="line">
            <a:avLst/>
          </a:prstGeom>
          <a:noFill/>
          <a:ln w="6350">
            <a:solidFill>
              <a:srgbClr val="E0E0E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1887200" y="2194560"/>
            <a:ext cx="0" cy="4572000"/>
          </a:xfrm>
          <a:prstGeom prst="line">
            <a:avLst/>
          </a:prstGeom>
          <a:noFill/>
          <a:ln w="6350">
            <a:solidFill>
              <a:srgbClr val="E0E0E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7200" y="192024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0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יוזמה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57200" y="19202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בעלים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474720" y="2286000"/>
            <a:ext cx="2651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אסטרטגיית AI כתובה + Sponsor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457200" y="2286000"/>
            <a:ext cx="914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CAIO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3694176" y="2340864"/>
            <a:ext cx="1984248" cy="182880"/>
          </a:xfrm>
          <a:prstGeom prst="roundRect">
            <a:avLst>
              <a:gd name="adj" fmla="val 20000"/>
            </a:avLst>
          </a:prstGeom>
          <a:solidFill>
            <a:srgbClr val="0A3A78"/>
          </a:solidFill>
          <a:ln w="12700">
            <a:solidFill>
              <a:srgbClr val="0A3A78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109210" y="2331720"/>
            <a:ext cx="182880" cy="201168"/>
          </a:xfrm>
          <a:prstGeom prst="diamond">
            <a:avLst/>
          </a:prstGeom>
          <a:solidFill>
            <a:srgbClr val="C8A558"/>
          </a:solidFill>
          <a:ln w="12700">
            <a:solidFill>
              <a:srgbClr val="0A1F44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474720" y="2624328"/>
            <a:ext cx="2651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הקמת AI Council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457200" y="2624328"/>
            <a:ext cx="914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CAIO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3694176" y="2679192"/>
            <a:ext cx="955548" cy="182880"/>
          </a:xfrm>
          <a:prstGeom prst="roundRect">
            <a:avLst>
              <a:gd name="adj" fmla="val 20000"/>
            </a:avLst>
          </a:prstGeom>
          <a:solidFill>
            <a:srgbClr val="0A3A78"/>
          </a:solidFill>
          <a:ln w="12700">
            <a:solidFill>
              <a:srgbClr val="0A3A78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080510" y="2670048"/>
            <a:ext cx="182880" cy="201168"/>
          </a:xfrm>
          <a:prstGeom prst="diamond">
            <a:avLst/>
          </a:prstGeom>
          <a:solidFill>
            <a:srgbClr val="C8A558"/>
          </a:solidFill>
          <a:ln w="12700">
            <a:solidFill>
              <a:srgbClr val="0A1F4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474720" y="2962656"/>
            <a:ext cx="2651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Literacy — סבב ראשון 40%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457200" y="2962656"/>
            <a:ext cx="914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L&amp;D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3694176" y="3017520"/>
            <a:ext cx="3012948" cy="182880"/>
          </a:xfrm>
          <a:prstGeom prst="roundRect">
            <a:avLst>
              <a:gd name="adj" fmla="val 20000"/>
            </a:avLst>
          </a:prstGeom>
          <a:solidFill>
            <a:srgbClr val="0A3A78"/>
          </a:solidFill>
          <a:ln w="12700">
            <a:solidFill>
              <a:srgbClr val="0A3A78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474720" y="3300984"/>
            <a:ext cx="2651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Quick Win #1 — Employee Enablement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457200" y="3300984"/>
            <a:ext cx="914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Owner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4722876" y="3355848"/>
            <a:ext cx="1984248" cy="182880"/>
          </a:xfrm>
          <a:prstGeom prst="roundRect">
            <a:avLst>
              <a:gd name="adj" fmla="val 20000"/>
            </a:avLst>
          </a:prstGeom>
          <a:solidFill>
            <a:srgbClr val="0A3A78"/>
          </a:solidFill>
          <a:ln w="12700">
            <a:solidFill>
              <a:srgbClr val="0A3A78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137910" y="3346704"/>
            <a:ext cx="182880" cy="201168"/>
          </a:xfrm>
          <a:prstGeom prst="diamond">
            <a:avLst/>
          </a:prstGeom>
          <a:solidFill>
            <a:srgbClr val="C8A558"/>
          </a:solidFill>
          <a:ln w="12700">
            <a:solidFill>
              <a:srgbClr val="0A1F44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474720" y="3639312"/>
            <a:ext cx="2651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Quick Win #2 — Workplace Service</a:t>
            </a:r>
            <a:endParaRPr lang="en-US" sz="950" dirty="0"/>
          </a:p>
        </p:txBody>
      </p:sp>
      <p:sp>
        <p:nvSpPr>
          <p:cNvPr id="47" name="Text 45"/>
          <p:cNvSpPr/>
          <p:nvPr/>
        </p:nvSpPr>
        <p:spPr>
          <a:xfrm>
            <a:off x="457200" y="3639312"/>
            <a:ext cx="914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4722876" y="3694176"/>
            <a:ext cx="3012948" cy="182880"/>
          </a:xfrm>
          <a:prstGeom prst="roundRect">
            <a:avLst>
              <a:gd name="adj" fmla="val 20000"/>
            </a:avLst>
          </a:prstGeom>
          <a:solidFill>
            <a:srgbClr val="0A3A78"/>
          </a:solidFill>
          <a:ln w="12700">
            <a:solidFill>
              <a:srgbClr val="0A3A78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7166610" y="3685032"/>
            <a:ext cx="182880" cy="201168"/>
          </a:xfrm>
          <a:prstGeom prst="diamond">
            <a:avLst/>
          </a:prstGeom>
          <a:solidFill>
            <a:srgbClr val="C8A558"/>
          </a:solidFill>
          <a:ln w="12700">
            <a:solidFill>
              <a:srgbClr val="0A1F44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3474720" y="3977640"/>
            <a:ext cx="2651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Process Pilot ראשון</a:t>
            </a:r>
            <a:endParaRPr lang="en-US" sz="950" dirty="0"/>
          </a:p>
        </p:txBody>
      </p:sp>
      <p:sp>
        <p:nvSpPr>
          <p:cNvPr id="51" name="Text 49"/>
          <p:cNvSpPr/>
          <p:nvPr/>
        </p:nvSpPr>
        <p:spPr>
          <a:xfrm>
            <a:off x="457200" y="3977640"/>
            <a:ext cx="914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Owner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5751576" y="4032504"/>
            <a:ext cx="3012948" cy="182880"/>
          </a:xfrm>
          <a:prstGeom prst="roundRect">
            <a:avLst>
              <a:gd name="adj" fmla="val 20000"/>
            </a:avLst>
          </a:prstGeom>
          <a:solidFill>
            <a:srgbClr val="2F6F3F"/>
          </a:solidFill>
          <a:ln w="12700">
            <a:solidFill>
              <a:srgbClr val="2F6F3F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8195310" y="4023360"/>
            <a:ext cx="182880" cy="201168"/>
          </a:xfrm>
          <a:prstGeom prst="diamond">
            <a:avLst/>
          </a:prstGeom>
          <a:solidFill>
            <a:srgbClr val="C8A558"/>
          </a:solidFill>
          <a:ln w="12700">
            <a:solidFill>
              <a:srgbClr val="0A1F44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3474720" y="4315968"/>
            <a:ext cx="2651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 Tower + Monitoring</a:t>
            </a:r>
            <a:endParaRPr lang="en-US" sz="950" dirty="0"/>
          </a:p>
        </p:txBody>
      </p:sp>
      <p:sp>
        <p:nvSpPr>
          <p:cNvPr id="55" name="Text 53"/>
          <p:cNvSpPr/>
          <p:nvPr/>
        </p:nvSpPr>
        <p:spPr>
          <a:xfrm>
            <a:off x="457200" y="4315968"/>
            <a:ext cx="914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CAIO</a:t>
            </a:r>
            <a:endParaRPr lang="en-US" sz="850" dirty="0"/>
          </a:p>
        </p:txBody>
      </p:sp>
      <p:sp>
        <p:nvSpPr>
          <p:cNvPr id="56" name="Shape 54"/>
          <p:cNvSpPr/>
          <p:nvPr/>
        </p:nvSpPr>
        <p:spPr>
          <a:xfrm>
            <a:off x="5751576" y="4370832"/>
            <a:ext cx="3012948" cy="182880"/>
          </a:xfrm>
          <a:prstGeom prst="roundRect">
            <a:avLst>
              <a:gd name="adj" fmla="val 20000"/>
            </a:avLst>
          </a:prstGeom>
          <a:solidFill>
            <a:srgbClr val="2F6F3F"/>
          </a:solidFill>
          <a:ln w="12700">
            <a:solidFill>
              <a:srgbClr val="2F6F3F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3474720" y="4654296"/>
            <a:ext cx="2651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DPIA + Risk Framework</a:t>
            </a:r>
            <a:endParaRPr lang="en-US" sz="950" dirty="0"/>
          </a:p>
        </p:txBody>
      </p:sp>
      <p:sp>
        <p:nvSpPr>
          <p:cNvPr id="58" name="Text 56"/>
          <p:cNvSpPr/>
          <p:nvPr/>
        </p:nvSpPr>
        <p:spPr>
          <a:xfrm>
            <a:off x="457200" y="4654296"/>
            <a:ext cx="914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 + DPO</a:t>
            </a:r>
            <a:endParaRPr lang="en-US" sz="850" dirty="0"/>
          </a:p>
        </p:txBody>
      </p:sp>
      <p:sp>
        <p:nvSpPr>
          <p:cNvPr id="59" name="Shape 57"/>
          <p:cNvSpPr/>
          <p:nvPr/>
        </p:nvSpPr>
        <p:spPr>
          <a:xfrm>
            <a:off x="4722876" y="4709160"/>
            <a:ext cx="3012948" cy="182880"/>
          </a:xfrm>
          <a:prstGeom prst="roundRect">
            <a:avLst>
              <a:gd name="adj" fmla="val 20000"/>
            </a:avLst>
          </a:prstGeom>
          <a:solidFill>
            <a:srgbClr val="2F6F3F"/>
          </a:solidFill>
          <a:ln w="12700">
            <a:solidFill>
              <a:srgbClr val="2F6F3F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7166610" y="4700016"/>
            <a:ext cx="182880" cy="201168"/>
          </a:xfrm>
          <a:prstGeom prst="diamond">
            <a:avLst/>
          </a:prstGeom>
          <a:solidFill>
            <a:srgbClr val="C8A558"/>
          </a:solidFill>
          <a:ln w="12700">
            <a:solidFill>
              <a:srgbClr val="0A1F44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3474720" y="4992624"/>
            <a:ext cx="2651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External Engagement Pilot</a:t>
            </a:r>
            <a:endParaRPr lang="en-US" sz="950" dirty="0"/>
          </a:p>
        </p:txBody>
      </p:sp>
      <p:sp>
        <p:nvSpPr>
          <p:cNvPr id="62" name="Text 60"/>
          <p:cNvSpPr/>
          <p:nvPr/>
        </p:nvSpPr>
        <p:spPr>
          <a:xfrm>
            <a:off x="457200" y="4992624"/>
            <a:ext cx="914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Owner</a:t>
            </a:r>
            <a:endParaRPr lang="en-US" sz="850" dirty="0"/>
          </a:p>
        </p:txBody>
      </p:sp>
      <p:sp>
        <p:nvSpPr>
          <p:cNvPr id="63" name="Shape 61"/>
          <p:cNvSpPr/>
          <p:nvPr/>
        </p:nvSpPr>
        <p:spPr>
          <a:xfrm>
            <a:off x="6780276" y="5047488"/>
            <a:ext cx="3012948" cy="182880"/>
          </a:xfrm>
          <a:prstGeom prst="roundRect">
            <a:avLst>
              <a:gd name="adj" fmla="val 20000"/>
            </a:avLst>
          </a:prstGeom>
          <a:solidFill>
            <a:srgbClr val="C4602A"/>
          </a:solidFill>
          <a:ln w="12700">
            <a:solidFill>
              <a:srgbClr val="C4602A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9224010" y="5038344"/>
            <a:ext cx="182880" cy="201168"/>
          </a:xfrm>
          <a:prstGeom prst="diamond">
            <a:avLst/>
          </a:prstGeom>
          <a:solidFill>
            <a:srgbClr val="C8A558"/>
          </a:solidFill>
          <a:ln w="12700">
            <a:solidFill>
              <a:srgbClr val="0A1F44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3474720" y="5330952"/>
            <a:ext cx="2651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 Factory (CoE Federated)</a:t>
            </a:r>
            <a:endParaRPr lang="en-US" sz="950" dirty="0"/>
          </a:p>
        </p:txBody>
      </p:sp>
      <p:sp>
        <p:nvSpPr>
          <p:cNvPr id="66" name="Text 64"/>
          <p:cNvSpPr/>
          <p:nvPr/>
        </p:nvSpPr>
        <p:spPr>
          <a:xfrm>
            <a:off x="457200" y="5330952"/>
            <a:ext cx="914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CAIO</a:t>
            </a:r>
            <a:endParaRPr lang="en-US" sz="850" dirty="0"/>
          </a:p>
        </p:txBody>
      </p:sp>
      <p:sp>
        <p:nvSpPr>
          <p:cNvPr id="67" name="Shape 65"/>
          <p:cNvSpPr/>
          <p:nvPr/>
        </p:nvSpPr>
        <p:spPr>
          <a:xfrm>
            <a:off x="6780276" y="5385816"/>
            <a:ext cx="4041648" cy="182880"/>
          </a:xfrm>
          <a:prstGeom prst="roundRect">
            <a:avLst>
              <a:gd name="adj" fmla="val 20000"/>
            </a:avLst>
          </a:prstGeom>
          <a:solidFill>
            <a:srgbClr val="C4602A"/>
          </a:solidFill>
          <a:ln w="12700">
            <a:solidFill>
              <a:srgbClr val="C4602A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3474720" y="5669280"/>
            <a:ext cx="2651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5+ סוכנים בייצור</a:t>
            </a:r>
            <a:endParaRPr lang="en-US" sz="950" dirty="0"/>
          </a:p>
        </p:txBody>
      </p:sp>
      <p:sp>
        <p:nvSpPr>
          <p:cNvPr id="69" name="Text 67"/>
          <p:cNvSpPr/>
          <p:nvPr/>
        </p:nvSpPr>
        <p:spPr>
          <a:xfrm>
            <a:off x="457200" y="5669280"/>
            <a:ext cx="914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Owners</a:t>
            </a:r>
            <a:endParaRPr lang="en-US" sz="850" dirty="0"/>
          </a:p>
        </p:txBody>
      </p:sp>
      <p:sp>
        <p:nvSpPr>
          <p:cNvPr id="70" name="Shape 68"/>
          <p:cNvSpPr/>
          <p:nvPr/>
        </p:nvSpPr>
        <p:spPr>
          <a:xfrm>
            <a:off x="7808976" y="5724144"/>
            <a:ext cx="3012948" cy="182880"/>
          </a:xfrm>
          <a:prstGeom prst="roundRect">
            <a:avLst>
              <a:gd name="adj" fmla="val 20000"/>
            </a:avLst>
          </a:prstGeom>
          <a:solidFill>
            <a:srgbClr val="C4602A"/>
          </a:solidFill>
          <a:ln w="12700">
            <a:solidFill>
              <a:srgbClr val="C4602A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252710" y="5715000"/>
            <a:ext cx="182880" cy="201168"/>
          </a:xfrm>
          <a:prstGeom prst="diamond">
            <a:avLst/>
          </a:prstGeom>
          <a:solidFill>
            <a:srgbClr val="C8A558"/>
          </a:solidFill>
          <a:ln w="12700">
            <a:solidFill>
              <a:srgbClr val="0A1F44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3474720" y="6007608"/>
            <a:ext cx="2651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AI-First Capability MVP</a:t>
            </a:r>
            <a:endParaRPr lang="en-US" sz="950" dirty="0"/>
          </a:p>
        </p:txBody>
      </p:sp>
      <p:sp>
        <p:nvSpPr>
          <p:cNvPr id="73" name="Text 71"/>
          <p:cNvSpPr/>
          <p:nvPr/>
        </p:nvSpPr>
        <p:spPr>
          <a:xfrm>
            <a:off x="457200" y="6007608"/>
            <a:ext cx="914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CAIO + BU</a:t>
            </a:r>
            <a:endParaRPr lang="en-US" sz="850" dirty="0"/>
          </a:p>
        </p:txBody>
      </p:sp>
      <p:sp>
        <p:nvSpPr>
          <p:cNvPr id="74" name="Shape 72"/>
          <p:cNvSpPr/>
          <p:nvPr/>
        </p:nvSpPr>
        <p:spPr>
          <a:xfrm>
            <a:off x="8837676" y="6062472"/>
            <a:ext cx="3012948" cy="182880"/>
          </a:xfrm>
          <a:prstGeom prst="roundRect">
            <a:avLst>
              <a:gd name="adj" fmla="val 20000"/>
            </a:avLst>
          </a:prstGeom>
          <a:solidFill>
            <a:srgbClr val="A02322"/>
          </a:solidFill>
          <a:ln w="12700">
            <a:solidFill>
              <a:srgbClr val="A02322"/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281410" y="6053328"/>
            <a:ext cx="182880" cy="201168"/>
          </a:xfrm>
          <a:prstGeom prst="diamond">
            <a:avLst/>
          </a:prstGeom>
          <a:solidFill>
            <a:srgbClr val="C8A558"/>
          </a:solidFill>
          <a:ln w="12700">
            <a:solidFill>
              <a:srgbClr val="0A1F44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3474720" y="6345936"/>
            <a:ext cx="2651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Workflow Redesign 30%+</a:t>
            </a:r>
            <a:endParaRPr lang="en-US" sz="950" dirty="0"/>
          </a:p>
        </p:txBody>
      </p:sp>
      <p:sp>
        <p:nvSpPr>
          <p:cNvPr id="77" name="Text 75"/>
          <p:cNvSpPr/>
          <p:nvPr/>
        </p:nvSpPr>
        <p:spPr>
          <a:xfrm>
            <a:off x="457200" y="6345936"/>
            <a:ext cx="914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</a:t>
            </a:r>
            <a:endParaRPr lang="en-US" sz="850" dirty="0"/>
          </a:p>
        </p:txBody>
      </p:sp>
      <p:sp>
        <p:nvSpPr>
          <p:cNvPr id="78" name="Shape 76"/>
          <p:cNvSpPr/>
          <p:nvPr/>
        </p:nvSpPr>
        <p:spPr>
          <a:xfrm>
            <a:off x="8837676" y="6400800"/>
            <a:ext cx="3012948" cy="182880"/>
          </a:xfrm>
          <a:prstGeom prst="roundRect">
            <a:avLst>
              <a:gd name="adj" fmla="val 20000"/>
            </a:avLst>
          </a:prstGeom>
          <a:solidFill>
            <a:srgbClr val="A02322"/>
          </a:solidFill>
          <a:ln w="12700">
            <a:solidFill>
              <a:srgbClr val="A02322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3474720" y="6684264"/>
            <a:ext cx="2651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15+ סוכנים + AI-fluent</a:t>
            </a:r>
            <a:endParaRPr lang="en-US" sz="950" dirty="0"/>
          </a:p>
        </p:txBody>
      </p:sp>
      <p:sp>
        <p:nvSpPr>
          <p:cNvPr id="80" name="Text 78"/>
          <p:cNvSpPr/>
          <p:nvPr/>
        </p:nvSpPr>
        <p:spPr>
          <a:xfrm>
            <a:off x="457200" y="6684264"/>
            <a:ext cx="914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כל הארגון</a:t>
            </a:r>
            <a:endParaRPr lang="en-US" sz="850" dirty="0"/>
          </a:p>
        </p:txBody>
      </p:sp>
      <p:sp>
        <p:nvSpPr>
          <p:cNvPr id="81" name="Shape 79"/>
          <p:cNvSpPr/>
          <p:nvPr/>
        </p:nvSpPr>
        <p:spPr>
          <a:xfrm>
            <a:off x="9866376" y="6739128"/>
            <a:ext cx="1984248" cy="182880"/>
          </a:xfrm>
          <a:prstGeom prst="roundRect">
            <a:avLst>
              <a:gd name="adj" fmla="val 20000"/>
            </a:avLst>
          </a:prstGeom>
          <a:solidFill>
            <a:srgbClr val="A02322"/>
          </a:solidFill>
          <a:ln w="12700">
            <a:solidFill>
              <a:srgbClr val="A02322"/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11281410" y="6729984"/>
            <a:ext cx="182880" cy="201168"/>
          </a:xfrm>
          <a:prstGeom prst="diamond">
            <a:avLst/>
          </a:prstGeom>
          <a:solidFill>
            <a:srgbClr val="C8A558"/>
          </a:solidFill>
          <a:ln w="12700">
            <a:solidFill>
              <a:srgbClr val="0A1F44"/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457200" y="6035040"/>
            <a:ext cx="274320" cy="137160"/>
          </a:xfrm>
          <a:prstGeom prst="rect">
            <a:avLst/>
          </a:prstGeom>
          <a:solidFill>
            <a:srgbClr val="0A3A78"/>
          </a:solidFill>
          <a:ln w="12700">
            <a:solidFill>
              <a:srgbClr val="0A3A78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777240" y="5998464"/>
            <a:ext cx="1371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</a:t>
            </a:r>
            <a:endParaRPr lang="en-US" sz="1000" dirty="0"/>
          </a:p>
        </p:txBody>
      </p:sp>
      <p:sp>
        <p:nvSpPr>
          <p:cNvPr id="85" name="Shape 83"/>
          <p:cNvSpPr/>
          <p:nvPr/>
        </p:nvSpPr>
        <p:spPr>
          <a:xfrm>
            <a:off x="2194560" y="6035040"/>
            <a:ext cx="274320" cy="137160"/>
          </a:xfrm>
          <a:prstGeom prst="rect">
            <a:avLst/>
          </a:prstGeom>
          <a:solidFill>
            <a:srgbClr val="2F6F3F"/>
          </a:solidFill>
          <a:ln w="12700">
            <a:solidFill>
              <a:srgbClr val="2F6F3F"/>
            </a:solidFill>
            <a:prstDash val="solid"/>
          </a:ln>
        </p:spPr>
      </p:sp>
      <p:sp>
        <p:nvSpPr>
          <p:cNvPr id="86" name="Text 84"/>
          <p:cNvSpPr/>
          <p:nvPr/>
        </p:nvSpPr>
        <p:spPr>
          <a:xfrm>
            <a:off x="2514600" y="5998464"/>
            <a:ext cx="1371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Validate</a:t>
            </a:r>
            <a:endParaRPr lang="en-US" sz="1000" dirty="0"/>
          </a:p>
        </p:txBody>
      </p:sp>
      <p:sp>
        <p:nvSpPr>
          <p:cNvPr id="87" name="Shape 85"/>
          <p:cNvSpPr/>
          <p:nvPr/>
        </p:nvSpPr>
        <p:spPr>
          <a:xfrm>
            <a:off x="3931920" y="6035040"/>
            <a:ext cx="274320" cy="137160"/>
          </a:xfrm>
          <a:prstGeom prst="rect">
            <a:avLst/>
          </a:prstGeom>
          <a:solidFill>
            <a:srgbClr val="C4602A"/>
          </a:solidFill>
          <a:ln w="12700">
            <a:solidFill>
              <a:srgbClr val="C4602A"/>
            </a:solidFill>
            <a:prstDash val="solid"/>
          </a:ln>
        </p:spPr>
      </p:sp>
      <p:sp>
        <p:nvSpPr>
          <p:cNvPr id="88" name="Text 86"/>
          <p:cNvSpPr/>
          <p:nvPr/>
        </p:nvSpPr>
        <p:spPr>
          <a:xfrm>
            <a:off x="4251960" y="5998464"/>
            <a:ext cx="1371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</a:t>
            </a:r>
            <a:endParaRPr lang="en-US" sz="1000" dirty="0"/>
          </a:p>
        </p:txBody>
      </p:sp>
      <p:sp>
        <p:nvSpPr>
          <p:cNvPr id="89" name="Shape 87"/>
          <p:cNvSpPr/>
          <p:nvPr/>
        </p:nvSpPr>
        <p:spPr>
          <a:xfrm>
            <a:off x="5669280" y="6035040"/>
            <a:ext cx="274320" cy="137160"/>
          </a:xfrm>
          <a:prstGeom prst="rect">
            <a:avLst/>
          </a:prstGeom>
          <a:solidFill>
            <a:srgbClr val="A02322"/>
          </a:solidFill>
          <a:ln w="12700">
            <a:solidFill>
              <a:srgbClr val="A02322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5989320" y="5998464"/>
            <a:ext cx="1371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</a:t>
            </a:r>
            <a:endParaRPr lang="en-US" sz="1000" dirty="0"/>
          </a:p>
        </p:txBody>
      </p:sp>
      <p:sp>
        <p:nvSpPr>
          <p:cNvPr id="91" name="Shape 89"/>
          <p:cNvSpPr/>
          <p:nvPr/>
        </p:nvSpPr>
        <p:spPr>
          <a:xfrm>
            <a:off x="7589520" y="6016752"/>
            <a:ext cx="164592" cy="164592"/>
          </a:xfrm>
          <a:prstGeom prst="diamond">
            <a:avLst/>
          </a:prstGeom>
          <a:solidFill>
            <a:srgbClr val="C8A558"/>
          </a:solidFill>
          <a:ln w="12700">
            <a:solidFill>
              <a:srgbClr val="0A1F44"/>
            </a:solidFill>
            <a:prstDash val="solid"/>
          </a:ln>
        </p:spPr>
      </p:sp>
      <p:sp>
        <p:nvSpPr>
          <p:cNvPr id="92" name="Text 90"/>
          <p:cNvSpPr/>
          <p:nvPr/>
        </p:nvSpPr>
        <p:spPr>
          <a:xfrm>
            <a:off x="7818120" y="5998464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Milestone / Gate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7455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32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אבני דרך מרכזיות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112745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300" i="1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 Gates — מה צריך להיות מוכן לפני מעבר לשלב הבא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5669280" cy="2286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 w="25400">
            <a:solidFill>
              <a:srgbClr val="0A3A7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371600"/>
            <a:ext cx="5669280" cy="457200"/>
          </a:xfrm>
          <a:prstGeom prst="rect">
            <a:avLst/>
          </a:prstGeom>
          <a:solidFill>
            <a:srgbClr val="0A3A78"/>
          </a:solidFill>
          <a:ln w="12700">
            <a:solidFill>
              <a:srgbClr val="0A3A7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3716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 (חודש 6)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200400" y="13716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 → Validate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40080" y="1920240"/>
            <a:ext cx="530352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אסטרטגיה כתובה ומאושרת ע״י דירקטוריון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AI Council פגיש לפחות 3 פעמים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2 סוכני Employee Enablement חיים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1 סוכן Workplace Services בייצור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40%+ מהמנהלים עברו AI literacy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309360" y="1371600"/>
            <a:ext cx="5669280" cy="2286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 w="25400">
            <a:solidFill>
              <a:srgbClr val="2F6F3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309360" y="1371600"/>
            <a:ext cx="5669280" cy="457200"/>
          </a:xfrm>
          <a:prstGeom prst="rect">
            <a:avLst/>
          </a:prstGeom>
          <a:solidFill>
            <a:srgbClr val="2F6F3F"/>
          </a:solidFill>
          <a:ln w="12700">
            <a:solidFill>
              <a:srgbClr val="2F6F3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92240" y="13716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 (חודש 12)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052560" y="13716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Validate → Scale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92240" y="1920240"/>
            <a:ext cx="530352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סוכן Core Process ראשון בייצור (KYC / Claims / R2R)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ROI מצטבר ≥5M ₪ מוכח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Control Tower עובד עם monitoring רציף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DPIA חתום לכל סוכן רלוונטי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70%+ צוות עבר literacy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840480"/>
            <a:ext cx="5669280" cy="2286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 w="25400">
            <a:solidFill>
              <a:srgbClr val="C4602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3840480"/>
            <a:ext cx="5669280" cy="457200"/>
          </a:xfrm>
          <a:prstGeom prst="rect">
            <a:avLst/>
          </a:prstGeom>
          <a:solidFill>
            <a:srgbClr val="C4602A"/>
          </a:solidFill>
          <a:ln w="12700">
            <a:solidFill>
              <a:srgbClr val="C4602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8404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Q6 (חודש 18)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200400" y="38404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 → Transform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0080" y="4389120"/>
            <a:ext cx="530352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5+ סוכנים פעילים ב-3+ יחידות שונות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External Engagement בייצור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ROI מצטבר ≥20M ₪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CoE Federated — יחידות בונות בעצמן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AI-First Capability ב-MVP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309360" y="3840480"/>
            <a:ext cx="5669280" cy="2286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 w="25400">
            <a:solidFill>
              <a:srgbClr val="A02322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309360" y="3840480"/>
            <a:ext cx="5669280" cy="457200"/>
          </a:xfrm>
          <a:prstGeom prst="rect">
            <a:avLst/>
          </a:prstGeom>
          <a:solidFill>
            <a:srgbClr val="A02322"/>
          </a:solidFill>
          <a:ln w="12700">
            <a:solidFill>
              <a:srgbClr val="A0232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92240" y="38404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Q8 (חודש 24)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9052560" y="38404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 → BAU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492240" y="4389120"/>
            <a:ext cx="530352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15+ סוכנים פעילים, 30%+ תהליכים מתוכננים מחדש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ROI מצטבר ≥50M ₪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AI-First Capability בייצור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הצוות מותג כ-AI-fluent organization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תקציב AI ≥1.5% מהכנסות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7455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32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RACI — אחריות מסביב לסוכנים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112745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i="1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 = Responsible · A = Accountable · C = Consulted · I = Informed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2743200" cy="457200"/>
          </a:xfrm>
          <a:prstGeom prst="rect">
            <a:avLst/>
          </a:prstGeom>
          <a:solidFill>
            <a:srgbClr val="0A1F44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3716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100" b="1" dirty="0">
                <a:solidFill>
                  <a:srgbClr val="C8A5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פעילות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0" y="1371600"/>
            <a:ext cx="1371600" cy="457200"/>
          </a:xfrm>
          <a:prstGeom prst="rect">
            <a:avLst/>
          </a:prstGeom>
          <a:solidFill>
            <a:srgbClr val="0A1F44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0" y="13716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8A5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CEO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0" y="1371600"/>
            <a:ext cx="1371600" cy="457200"/>
          </a:xfrm>
          <a:prstGeom prst="rect">
            <a:avLst/>
          </a:prstGeom>
          <a:solidFill>
            <a:srgbClr val="0A1F44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0" y="13716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8A5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CAIO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943600" y="1371600"/>
            <a:ext cx="1828800" cy="457200"/>
          </a:xfrm>
          <a:prstGeom prst="rect">
            <a:avLst/>
          </a:prstGeom>
          <a:solidFill>
            <a:srgbClr val="0A1F44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0" y="13716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8A5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Owner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7772400" y="1371600"/>
            <a:ext cx="1371600" cy="457200"/>
          </a:xfrm>
          <a:prstGeom prst="rect">
            <a:avLst/>
          </a:prstGeom>
          <a:solidFill>
            <a:srgbClr val="0A1F44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772400" y="13716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8A5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9144000" y="1371600"/>
            <a:ext cx="1371600" cy="457200"/>
          </a:xfrm>
          <a:prstGeom prst="rect">
            <a:avLst/>
          </a:prstGeom>
          <a:solidFill>
            <a:srgbClr val="0A1F44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00" y="13716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8A5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CIO/CTO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0515600" y="1371600"/>
            <a:ext cx="1216152" cy="457200"/>
          </a:xfrm>
          <a:prstGeom prst="rect">
            <a:avLst/>
          </a:prstGeom>
          <a:solidFill>
            <a:srgbClr val="0A1F44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0515600" y="1371600"/>
            <a:ext cx="12161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8A5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Council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1828800"/>
            <a:ext cx="2743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18288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אישור אסטרטגיית AI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00400" y="1828800"/>
            <a:ext cx="1371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721608" y="1901952"/>
            <a:ext cx="320040" cy="320040"/>
          </a:xfrm>
          <a:prstGeom prst="ellipse">
            <a:avLst/>
          </a:prstGeom>
          <a:solidFill>
            <a:srgbClr val="C8A558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00400" y="18288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572000" y="1828800"/>
            <a:ext cx="1371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0" y="18288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943600" y="1828800"/>
            <a:ext cx="18288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0" y="18288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460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7772400" y="1828800"/>
            <a:ext cx="1371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772400" y="18288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460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9144000" y="1828800"/>
            <a:ext cx="1371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144000" y="18288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460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10515600" y="1828800"/>
            <a:ext cx="1216152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0515600" y="1828800"/>
            <a:ext cx="12161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457200" y="2286000"/>
            <a:ext cx="27432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57200" y="22860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אישור Business Case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3200400" y="2286000"/>
            <a:ext cx="13716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200400" y="22860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</a:t>
            </a:r>
            <a:endParaRPr lang="en-US" sz="1400" dirty="0"/>
          </a:p>
        </p:txBody>
      </p:sp>
      <p:sp>
        <p:nvSpPr>
          <p:cNvPr id="37" name="Shape 35"/>
          <p:cNvSpPr/>
          <p:nvPr/>
        </p:nvSpPr>
        <p:spPr>
          <a:xfrm>
            <a:off x="4572000" y="2286000"/>
            <a:ext cx="13716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572000" y="22860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460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1400" dirty="0"/>
          </a:p>
        </p:txBody>
      </p:sp>
      <p:sp>
        <p:nvSpPr>
          <p:cNvPr id="39" name="Shape 37"/>
          <p:cNvSpPr/>
          <p:nvPr/>
        </p:nvSpPr>
        <p:spPr>
          <a:xfrm>
            <a:off x="5943600" y="2286000"/>
            <a:ext cx="18288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943600" y="22860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400" dirty="0"/>
          </a:p>
        </p:txBody>
      </p:sp>
      <p:sp>
        <p:nvSpPr>
          <p:cNvPr id="41" name="Shape 39"/>
          <p:cNvSpPr/>
          <p:nvPr/>
        </p:nvSpPr>
        <p:spPr>
          <a:xfrm>
            <a:off x="7772400" y="2286000"/>
            <a:ext cx="13716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772400" y="22860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460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1400" dirty="0"/>
          </a:p>
        </p:txBody>
      </p:sp>
      <p:sp>
        <p:nvSpPr>
          <p:cNvPr id="43" name="Shape 41"/>
          <p:cNvSpPr/>
          <p:nvPr/>
        </p:nvSpPr>
        <p:spPr>
          <a:xfrm>
            <a:off x="9144000" y="2286000"/>
            <a:ext cx="13716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9144000" y="22860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460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1400" dirty="0"/>
          </a:p>
        </p:txBody>
      </p:sp>
      <p:sp>
        <p:nvSpPr>
          <p:cNvPr id="45" name="Shape 43"/>
          <p:cNvSpPr/>
          <p:nvPr/>
        </p:nvSpPr>
        <p:spPr>
          <a:xfrm>
            <a:off x="10515600" y="2286000"/>
            <a:ext cx="1216152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959084" y="2359152"/>
            <a:ext cx="320040" cy="320040"/>
          </a:xfrm>
          <a:prstGeom prst="ellipse">
            <a:avLst/>
          </a:prstGeom>
          <a:solidFill>
            <a:srgbClr val="C8A558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10515600" y="2286000"/>
            <a:ext cx="12161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400" dirty="0"/>
          </a:p>
        </p:txBody>
      </p:sp>
      <p:sp>
        <p:nvSpPr>
          <p:cNvPr id="48" name="Shape 46"/>
          <p:cNvSpPr/>
          <p:nvPr/>
        </p:nvSpPr>
        <p:spPr>
          <a:xfrm>
            <a:off x="457200" y="2743200"/>
            <a:ext cx="2743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57200" y="27432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סיווג Risk Tier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3200400" y="2743200"/>
            <a:ext cx="1371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200400" y="27432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</a:t>
            </a:r>
            <a:endParaRPr lang="en-US" sz="1400" dirty="0"/>
          </a:p>
        </p:txBody>
      </p:sp>
      <p:sp>
        <p:nvSpPr>
          <p:cNvPr id="52" name="Shape 50"/>
          <p:cNvSpPr/>
          <p:nvPr/>
        </p:nvSpPr>
        <p:spPr>
          <a:xfrm>
            <a:off x="4572000" y="2743200"/>
            <a:ext cx="1371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572000" y="27432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400" dirty="0"/>
          </a:p>
        </p:txBody>
      </p:sp>
      <p:sp>
        <p:nvSpPr>
          <p:cNvPr id="54" name="Shape 52"/>
          <p:cNvSpPr/>
          <p:nvPr/>
        </p:nvSpPr>
        <p:spPr>
          <a:xfrm>
            <a:off x="5943600" y="2743200"/>
            <a:ext cx="18288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5943600" y="27432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460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1400" dirty="0"/>
          </a:p>
        </p:txBody>
      </p:sp>
      <p:sp>
        <p:nvSpPr>
          <p:cNvPr id="56" name="Shape 54"/>
          <p:cNvSpPr/>
          <p:nvPr/>
        </p:nvSpPr>
        <p:spPr>
          <a:xfrm>
            <a:off x="7772400" y="2743200"/>
            <a:ext cx="1371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8293608" y="2816352"/>
            <a:ext cx="320040" cy="320040"/>
          </a:xfrm>
          <a:prstGeom prst="ellipse">
            <a:avLst/>
          </a:prstGeom>
          <a:solidFill>
            <a:srgbClr val="C8A558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7772400" y="27432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400" dirty="0"/>
          </a:p>
        </p:txBody>
      </p:sp>
      <p:sp>
        <p:nvSpPr>
          <p:cNvPr id="59" name="Shape 57"/>
          <p:cNvSpPr/>
          <p:nvPr/>
        </p:nvSpPr>
        <p:spPr>
          <a:xfrm>
            <a:off x="9144000" y="2743200"/>
            <a:ext cx="1371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9144000" y="27432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</a:t>
            </a:r>
            <a:endParaRPr lang="en-US" sz="1400" dirty="0"/>
          </a:p>
        </p:txBody>
      </p:sp>
      <p:sp>
        <p:nvSpPr>
          <p:cNvPr id="61" name="Shape 59"/>
          <p:cNvSpPr/>
          <p:nvPr/>
        </p:nvSpPr>
        <p:spPr>
          <a:xfrm>
            <a:off x="10515600" y="2743200"/>
            <a:ext cx="1216152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10515600" y="2743200"/>
            <a:ext cx="12161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</a:t>
            </a:r>
            <a:endParaRPr lang="en-US" sz="1400" dirty="0"/>
          </a:p>
        </p:txBody>
      </p:sp>
      <p:sp>
        <p:nvSpPr>
          <p:cNvPr id="63" name="Shape 61"/>
          <p:cNvSpPr/>
          <p:nvPr/>
        </p:nvSpPr>
        <p:spPr>
          <a:xfrm>
            <a:off x="457200" y="3200400"/>
            <a:ext cx="27432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457200" y="32004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 Set + Red Team</a:t>
            </a:r>
            <a:endParaRPr lang="en-US" sz="1100" dirty="0"/>
          </a:p>
        </p:txBody>
      </p:sp>
      <p:sp>
        <p:nvSpPr>
          <p:cNvPr id="65" name="Shape 63"/>
          <p:cNvSpPr/>
          <p:nvPr/>
        </p:nvSpPr>
        <p:spPr>
          <a:xfrm>
            <a:off x="3200400" y="3200400"/>
            <a:ext cx="13716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3200400" y="32004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</a:t>
            </a:r>
            <a:endParaRPr lang="en-US" sz="1400" dirty="0"/>
          </a:p>
        </p:txBody>
      </p:sp>
      <p:sp>
        <p:nvSpPr>
          <p:cNvPr id="67" name="Shape 65"/>
          <p:cNvSpPr/>
          <p:nvPr/>
        </p:nvSpPr>
        <p:spPr>
          <a:xfrm>
            <a:off x="4572000" y="3200400"/>
            <a:ext cx="13716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5093208" y="3273552"/>
            <a:ext cx="320040" cy="320040"/>
          </a:xfrm>
          <a:prstGeom prst="ellipse">
            <a:avLst/>
          </a:prstGeom>
          <a:solidFill>
            <a:srgbClr val="C8A558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4572000" y="32004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400" dirty="0"/>
          </a:p>
        </p:txBody>
      </p:sp>
      <p:sp>
        <p:nvSpPr>
          <p:cNvPr id="70" name="Shape 68"/>
          <p:cNvSpPr/>
          <p:nvPr/>
        </p:nvSpPr>
        <p:spPr>
          <a:xfrm>
            <a:off x="5943600" y="3200400"/>
            <a:ext cx="18288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5943600" y="32004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460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1400" dirty="0"/>
          </a:p>
        </p:txBody>
      </p:sp>
      <p:sp>
        <p:nvSpPr>
          <p:cNvPr id="72" name="Shape 70"/>
          <p:cNvSpPr/>
          <p:nvPr/>
        </p:nvSpPr>
        <p:spPr>
          <a:xfrm>
            <a:off x="7772400" y="3200400"/>
            <a:ext cx="13716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7772400" y="32004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460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1400" dirty="0"/>
          </a:p>
        </p:txBody>
      </p:sp>
      <p:sp>
        <p:nvSpPr>
          <p:cNvPr id="74" name="Shape 72"/>
          <p:cNvSpPr/>
          <p:nvPr/>
        </p:nvSpPr>
        <p:spPr>
          <a:xfrm>
            <a:off x="9144000" y="3200400"/>
            <a:ext cx="13716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9144000" y="32004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400" dirty="0"/>
          </a:p>
        </p:txBody>
      </p:sp>
      <p:sp>
        <p:nvSpPr>
          <p:cNvPr id="76" name="Shape 74"/>
          <p:cNvSpPr/>
          <p:nvPr/>
        </p:nvSpPr>
        <p:spPr>
          <a:xfrm>
            <a:off x="10515600" y="3200400"/>
            <a:ext cx="1216152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10515600" y="3200400"/>
            <a:ext cx="12161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</a:t>
            </a:r>
            <a:endParaRPr lang="en-US" sz="1400" dirty="0"/>
          </a:p>
        </p:txBody>
      </p:sp>
      <p:sp>
        <p:nvSpPr>
          <p:cNvPr id="78" name="Shape 76"/>
          <p:cNvSpPr/>
          <p:nvPr/>
        </p:nvSpPr>
        <p:spPr>
          <a:xfrm>
            <a:off x="457200" y="3657600"/>
            <a:ext cx="2743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457200" y="36576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Go-Live Approval (High)</a:t>
            </a:r>
            <a:endParaRPr lang="en-US" sz="1100" dirty="0"/>
          </a:p>
        </p:txBody>
      </p:sp>
      <p:sp>
        <p:nvSpPr>
          <p:cNvPr id="80" name="Shape 78"/>
          <p:cNvSpPr/>
          <p:nvPr/>
        </p:nvSpPr>
        <p:spPr>
          <a:xfrm>
            <a:off x="3200400" y="3657600"/>
            <a:ext cx="1371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3200400" y="36576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</a:t>
            </a:r>
            <a:endParaRPr lang="en-US" sz="1400" dirty="0"/>
          </a:p>
        </p:txBody>
      </p:sp>
      <p:sp>
        <p:nvSpPr>
          <p:cNvPr id="82" name="Shape 80"/>
          <p:cNvSpPr/>
          <p:nvPr/>
        </p:nvSpPr>
        <p:spPr>
          <a:xfrm>
            <a:off x="4572000" y="3657600"/>
            <a:ext cx="1371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4572000" y="36576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400" dirty="0"/>
          </a:p>
        </p:txBody>
      </p:sp>
      <p:sp>
        <p:nvSpPr>
          <p:cNvPr id="84" name="Shape 82"/>
          <p:cNvSpPr/>
          <p:nvPr/>
        </p:nvSpPr>
        <p:spPr>
          <a:xfrm>
            <a:off x="5943600" y="3657600"/>
            <a:ext cx="18288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5943600" y="36576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400" dirty="0"/>
          </a:p>
        </p:txBody>
      </p:sp>
      <p:sp>
        <p:nvSpPr>
          <p:cNvPr id="86" name="Shape 84"/>
          <p:cNvSpPr/>
          <p:nvPr/>
        </p:nvSpPr>
        <p:spPr>
          <a:xfrm>
            <a:off x="7772400" y="3657600"/>
            <a:ext cx="1371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87" name="Text 85"/>
          <p:cNvSpPr/>
          <p:nvPr/>
        </p:nvSpPr>
        <p:spPr>
          <a:xfrm>
            <a:off x="7772400" y="36576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400" dirty="0"/>
          </a:p>
        </p:txBody>
      </p:sp>
      <p:sp>
        <p:nvSpPr>
          <p:cNvPr id="88" name="Shape 86"/>
          <p:cNvSpPr/>
          <p:nvPr/>
        </p:nvSpPr>
        <p:spPr>
          <a:xfrm>
            <a:off x="9144000" y="3657600"/>
            <a:ext cx="1371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89" name="Text 87"/>
          <p:cNvSpPr/>
          <p:nvPr/>
        </p:nvSpPr>
        <p:spPr>
          <a:xfrm>
            <a:off x="9144000" y="36576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460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1400" dirty="0"/>
          </a:p>
        </p:txBody>
      </p:sp>
      <p:sp>
        <p:nvSpPr>
          <p:cNvPr id="90" name="Shape 88"/>
          <p:cNvSpPr/>
          <p:nvPr/>
        </p:nvSpPr>
        <p:spPr>
          <a:xfrm>
            <a:off x="10515600" y="3657600"/>
            <a:ext cx="1216152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0959084" y="3730752"/>
            <a:ext cx="320040" cy="320040"/>
          </a:xfrm>
          <a:prstGeom prst="ellipse">
            <a:avLst/>
          </a:prstGeom>
          <a:solidFill>
            <a:srgbClr val="C8A558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92" name="Text 90"/>
          <p:cNvSpPr/>
          <p:nvPr/>
        </p:nvSpPr>
        <p:spPr>
          <a:xfrm>
            <a:off x="10515600" y="3657600"/>
            <a:ext cx="12161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400" dirty="0"/>
          </a:p>
        </p:txBody>
      </p:sp>
      <p:sp>
        <p:nvSpPr>
          <p:cNvPr id="93" name="Shape 91"/>
          <p:cNvSpPr/>
          <p:nvPr/>
        </p:nvSpPr>
        <p:spPr>
          <a:xfrm>
            <a:off x="457200" y="4114800"/>
            <a:ext cx="27432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94" name="Text 92"/>
          <p:cNvSpPr/>
          <p:nvPr/>
        </p:nvSpPr>
        <p:spPr>
          <a:xfrm>
            <a:off x="457200" y="41148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Monitoring &amp; Drift</a:t>
            </a:r>
            <a:endParaRPr lang="en-US" sz="1100" dirty="0"/>
          </a:p>
        </p:txBody>
      </p:sp>
      <p:sp>
        <p:nvSpPr>
          <p:cNvPr id="95" name="Shape 93"/>
          <p:cNvSpPr/>
          <p:nvPr/>
        </p:nvSpPr>
        <p:spPr>
          <a:xfrm>
            <a:off x="3200400" y="4114800"/>
            <a:ext cx="13716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96" name="Text 94"/>
          <p:cNvSpPr/>
          <p:nvPr/>
        </p:nvSpPr>
        <p:spPr>
          <a:xfrm>
            <a:off x="3200400" y="41148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</a:t>
            </a:r>
            <a:endParaRPr lang="en-US" sz="1400" dirty="0"/>
          </a:p>
        </p:txBody>
      </p:sp>
      <p:sp>
        <p:nvSpPr>
          <p:cNvPr id="97" name="Shape 95"/>
          <p:cNvSpPr/>
          <p:nvPr/>
        </p:nvSpPr>
        <p:spPr>
          <a:xfrm>
            <a:off x="4572000" y="4114800"/>
            <a:ext cx="13716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5093208" y="4187952"/>
            <a:ext cx="320040" cy="320040"/>
          </a:xfrm>
          <a:prstGeom prst="ellipse">
            <a:avLst/>
          </a:prstGeom>
          <a:solidFill>
            <a:srgbClr val="C8A558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99" name="Text 97"/>
          <p:cNvSpPr/>
          <p:nvPr/>
        </p:nvSpPr>
        <p:spPr>
          <a:xfrm>
            <a:off x="4572000" y="41148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400" dirty="0"/>
          </a:p>
        </p:txBody>
      </p:sp>
      <p:sp>
        <p:nvSpPr>
          <p:cNvPr id="100" name="Shape 98"/>
          <p:cNvSpPr/>
          <p:nvPr/>
        </p:nvSpPr>
        <p:spPr>
          <a:xfrm>
            <a:off x="5943600" y="4114800"/>
            <a:ext cx="18288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101" name="Text 99"/>
          <p:cNvSpPr/>
          <p:nvPr/>
        </p:nvSpPr>
        <p:spPr>
          <a:xfrm>
            <a:off x="5943600" y="41148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400" dirty="0"/>
          </a:p>
        </p:txBody>
      </p:sp>
      <p:sp>
        <p:nvSpPr>
          <p:cNvPr id="102" name="Shape 100"/>
          <p:cNvSpPr/>
          <p:nvPr/>
        </p:nvSpPr>
        <p:spPr>
          <a:xfrm>
            <a:off x="7772400" y="4114800"/>
            <a:ext cx="13716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103" name="Text 101"/>
          <p:cNvSpPr/>
          <p:nvPr/>
        </p:nvSpPr>
        <p:spPr>
          <a:xfrm>
            <a:off x="7772400" y="41148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</a:t>
            </a:r>
            <a:endParaRPr lang="en-US" sz="1400" dirty="0"/>
          </a:p>
        </p:txBody>
      </p:sp>
      <p:sp>
        <p:nvSpPr>
          <p:cNvPr id="104" name="Shape 102"/>
          <p:cNvSpPr/>
          <p:nvPr/>
        </p:nvSpPr>
        <p:spPr>
          <a:xfrm>
            <a:off x="9144000" y="4114800"/>
            <a:ext cx="13716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105" name="Text 103"/>
          <p:cNvSpPr/>
          <p:nvPr/>
        </p:nvSpPr>
        <p:spPr>
          <a:xfrm>
            <a:off x="9144000" y="41148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400" dirty="0"/>
          </a:p>
        </p:txBody>
      </p:sp>
      <p:sp>
        <p:nvSpPr>
          <p:cNvPr id="106" name="Shape 104"/>
          <p:cNvSpPr/>
          <p:nvPr/>
        </p:nvSpPr>
        <p:spPr>
          <a:xfrm>
            <a:off x="10515600" y="4114800"/>
            <a:ext cx="1216152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107" name="Text 105"/>
          <p:cNvSpPr/>
          <p:nvPr/>
        </p:nvSpPr>
        <p:spPr>
          <a:xfrm>
            <a:off x="10515600" y="4114800"/>
            <a:ext cx="12161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</a:t>
            </a:r>
            <a:endParaRPr lang="en-US" sz="1400" dirty="0"/>
          </a:p>
        </p:txBody>
      </p:sp>
      <p:sp>
        <p:nvSpPr>
          <p:cNvPr id="108" name="Shape 106"/>
          <p:cNvSpPr/>
          <p:nvPr/>
        </p:nvSpPr>
        <p:spPr>
          <a:xfrm>
            <a:off x="457200" y="4572000"/>
            <a:ext cx="2743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45720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Incident Response (SEV-1)</a:t>
            </a:r>
            <a:endParaRPr lang="en-US" sz="1100" dirty="0"/>
          </a:p>
        </p:txBody>
      </p:sp>
      <p:sp>
        <p:nvSpPr>
          <p:cNvPr id="110" name="Shape 108"/>
          <p:cNvSpPr/>
          <p:nvPr/>
        </p:nvSpPr>
        <p:spPr>
          <a:xfrm>
            <a:off x="3200400" y="4572000"/>
            <a:ext cx="1371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111" name="Text 109"/>
          <p:cNvSpPr/>
          <p:nvPr/>
        </p:nvSpPr>
        <p:spPr>
          <a:xfrm>
            <a:off x="3200400" y="45720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</a:t>
            </a:r>
            <a:endParaRPr lang="en-US" sz="1400" dirty="0"/>
          </a:p>
        </p:txBody>
      </p:sp>
      <p:sp>
        <p:nvSpPr>
          <p:cNvPr id="112" name="Shape 110"/>
          <p:cNvSpPr/>
          <p:nvPr/>
        </p:nvSpPr>
        <p:spPr>
          <a:xfrm>
            <a:off x="4572000" y="4572000"/>
            <a:ext cx="1371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113" name="Text 111"/>
          <p:cNvSpPr/>
          <p:nvPr/>
        </p:nvSpPr>
        <p:spPr>
          <a:xfrm>
            <a:off x="4572000" y="45720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400" dirty="0"/>
          </a:p>
        </p:txBody>
      </p:sp>
      <p:sp>
        <p:nvSpPr>
          <p:cNvPr id="114" name="Shape 112"/>
          <p:cNvSpPr/>
          <p:nvPr/>
        </p:nvSpPr>
        <p:spPr>
          <a:xfrm>
            <a:off x="5943600" y="4572000"/>
            <a:ext cx="18288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115" name="Text 113"/>
          <p:cNvSpPr/>
          <p:nvPr/>
        </p:nvSpPr>
        <p:spPr>
          <a:xfrm>
            <a:off x="5943600" y="45720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400" dirty="0"/>
          </a:p>
        </p:txBody>
      </p:sp>
      <p:sp>
        <p:nvSpPr>
          <p:cNvPr id="116" name="Shape 114"/>
          <p:cNvSpPr/>
          <p:nvPr/>
        </p:nvSpPr>
        <p:spPr>
          <a:xfrm>
            <a:off x="7772400" y="4572000"/>
            <a:ext cx="1371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117" name="Shape 115"/>
          <p:cNvSpPr/>
          <p:nvPr/>
        </p:nvSpPr>
        <p:spPr>
          <a:xfrm>
            <a:off x="8293608" y="4645152"/>
            <a:ext cx="320040" cy="320040"/>
          </a:xfrm>
          <a:prstGeom prst="ellipse">
            <a:avLst/>
          </a:prstGeom>
          <a:solidFill>
            <a:srgbClr val="C8A558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118" name="Text 116"/>
          <p:cNvSpPr/>
          <p:nvPr/>
        </p:nvSpPr>
        <p:spPr>
          <a:xfrm>
            <a:off x="7772400" y="45720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400" dirty="0"/>
          </a:p>
        </p:txBody>
      </p:sp>
      <p:sp>
        <p:nvSpPr>
          <p:cNvPr id="119" name="Shape 117"/>
          <p:cNvSpPr/>
          <p:nvPr/>
        </p:nvSpPr>
        <p:spPr>
          <a:xfrm>
            <a:off x="9144000" y="4572000"/>
            <a:ext cx="1371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120" name="Text 118"/>
          <p:cNvSpPr/>
          <p:nvPr/>
        </p:nvSpPr>
        <p:spPr>
          <a:xfrm>
            <a:off x="9144000" y="45720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400" dirty="0"/>
          </a:p>
        </p:txBody>
      </p:sp>
      <p:sp>
        <p:nvSpPr>
          <p:cNvPr id="121" name="Shape 119"/>
          <p:cNvSpPr/>
          <p:nvPr/>
        </p:nvSpPr>
        <p:spPr>
          <a:xfrm>
            <a:off x="10515600" y="4572000"/>
            <a:ext cx="1216152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122" name="Text 120"/>
          <p:cNvSpPr/>
          <p:nvPr/>
        </p:nvSpPr>
        <p:spPr>
          <a:xfrm>
            <a:off x="10515600" y="4572000"/>
            <a:ext cx="12161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</a:t>
            </a:r>
            <a:endParaRPr lang="en-US" sz="1400" dirty="0"/>
          </a:p>
        </p:txBody>
      </p:sp>
      <p:sp>
        <p:nvSpPr>
          <p:cNvPr id="123" name="Shape 121"/>
          <p:cNvSpPr/>
          <p:nvPr/>
        </p:nvSpPr>
        <p:spPr>
          <a:xfrm>
            <a:off x="457200" y="5029200"/>
            <a:ext cx="27432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124" name="Text 122"/>
          <p:cNvSpPr/>
          <p:nvPr/>
        </p:nvSpPr>
        <p:spPr>
          <a:xfrm>
            <a:off x="457200" y="50292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Quarterly Review</a:t>
            </a:r>
            <a:endParaRPr lang="en-US" sz="1100" dirty="0"/>
          </a:p>
        </p:txBody>
      </p:sp>
      <p:sp>
        <p:nvSpPr>
          <p:cNvPr id="125" name="Shape 123"/>
          <p:cNvSpPr/>
          <p:nvPr/>
        </p:nvSpPr>
        <p:spPr>
          <a:xfrm>
            <a:off x="3200400" y="5029200"/>
            <a:ext cx="13716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126" name="Text 124"/>
          <p:cNvSpPr/>
          <p:nvPr/>
        </p:nvSpPr>
        <p:spPr>
          <a:xfrm>
            <a:off x="3200400" y="50292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</a:t>
            </a:r>
            <a:endParaRPr lang="en-US" sz="1400" dirty="0"/>
          </a:p>
        </p:txBody>
      </p:sp>
      <p:sp>
        <p:nvSpPr>
          <p:cNvPr id="127" name="Shape 125"/>
          <p:cNvSpPr/>
          <p:nvPr/>
        </p:nvSpPr>
        <p:spPr>
          <a:xfrm>
            <a:off x="4572000" y="5029200"/>
            <a:ext cx="13716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128" name="Text 126"/>
          <p:cNvSpPr/>
          <p:nvPr/>
        </p:nvSpPr>
        <p:spPr>
          <a:xfrm>
            <a:off x="4572000" y="50292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400" dirty="0"/>
          </a:p>
        </p:txBody>
      </p:sp>
      <p:sp>
        <p:nvSpPr>
          <p:cNvPr id="129" name="Shape 127"/>
          <p:cNvSpPr/>
          <p:nvPr/>
        </p:nvSpPr>
        <p:spPr>
          <a:xfrm>
            <a:off x="5943600" y="5029200"/>
            <a:ext cx="18288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130" name="Text 128"/>
          <p:cNvSpPr/>
          <p:nvPr/>
        </p:nvSpPr>
        <p:spPr>
          <a:xfrm>
            <a:off x="5943600" y="50292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400" dirty="0"/>
          </a:p>
        </p:txBody>
      </p:sp>
      <p:sp>
        <p:nvSpPr>
          <p:cNvPr id="131" name="Shape 129"/>
          <p:cNvSpPr/>
          <p:nvPr/>
        </p:nvSpPr>
        <p:spPr>
          <a:xfrm>
            <a:off x="7772400" y="5029200"/>
            <a:ext cx="13716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132" name="Text 130"/>
          <p:cNvSpPr/>
          <p:nvPr/>
        </p:nvSpPr>
        <p:spPr>
          <a:xfrm>
            <a:off x="7772400" y="50292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460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1400" dirty="0"/>
          </a:p>
        </p:txBody>
      </p:sp>
      <p:sp>
        <p:nvSpPr>
          <p:cNvPr id="133" name="Shape 131"/>
          <p:cNvSpPr/>
          <p:nvPr/>
        </p:nvSpPr>
        <p:spPr>
          <a:xfrm>
            <a:off x="9144000" y="5029200"/>
            <a:ext cx="1371600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134" name="Text 132"/>
          <p:cNvSpPr/>
          <p:nvPr/>
        </p:nvSpPr>
        <p:spPr>
          <a:xfrm>
            <a:off x="9144000" y="50292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460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1400" dirty="0"/>
          </a:p>
        </p:txBody>
      </p:sp>
      <p:sp>
        <p:nvSpPr>
          <p:cNvPr id="135" name="Shape 133"/>
          <p:cNvSpPr/>
          <p:nvPr/>
        </p:nvSpPr>
        <p:spPr>
          <a:xfrm>
            <a:off x="10515600" y="5029200"/>
            <a:ext cx="1216152" cy="457200"/>
          </a:xfrm>
          <a:prstGeom prst="rect">
            <a:avLst/>
          </a:prstGeom>
          <a:solidFill>
            <a:srgbClr val="F1EDE4"/>
          </a:solidFill>
          <a:ln w="12700">
            <a:solidFill>
              <a:srgbClr val="D4D4D4"/>
            </a:solidFill>
            <a:prstDash val="solid"/>
          </a:ln>
        </p:spPr>
      </p:sp>
      <p:sp>
        <p:nvSpPr>
          <p:cNvPr id="136" name="Shape 134"/>
          <p:cNvSpPr/>
          <p:nvPr/>
        </p:nvSpPr>
        <p:spPr>
          <a:xfrm>
            <a:off x="10959084" y="5102352"/>
            <a:ext cx="320040" cy="320040"/>
          </a:xfrm>
          <a:prstGeom prst="ellipse">
            <a:avLst/>
          </a:prstGeom>
          <a:solidFill>
            <a:srgbClr val="C8A558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137" name="Text 135"/>
          <p:cNvSpPr/>
          <p:nvPr/>
        </p:nvSpPr>
        <p:spPr>
          <a:xfrm>
            <a:off x="10515600" y="5029200"/>
            <a:ext cx="12161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7455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32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תלויות וסיכוני מסלול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112745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300" i="1" dirty="0">
                <a:solidFill>
                  <a:srgbClr val="7A7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Critical Path Dependencies · גורמים שיכולים לעצור או להאיץ את הלוח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5669280" cy="2286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 w="25400">
            <a:solidFill>
              <a:srgbClr val="0A3A7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371600"/>
            <a:ext cx="5669280" cy="457200"/>
          </a:xfrm>
          <a:prstGeom prst="rect">
            <a:avLst/>
          </a:prstGeom>
          <a:solidFill>
            <a:srgbClr val="0A3A78"/>
          </a:solidFill>
          <a:ln w="12700">
            <a:solidFill>
              <a:srgbClr val="0A3A7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3716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⚙  תלויות תשתית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1920240"/>
            <a:ext cx="530352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Digital Core (ERP/CRM) זמין דרך APIs מתועדים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Data Fabric / Vector DB בייצור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Sovereign deployment options (אם רלוונטי)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Observability platform (Logging + Telemetry)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309360" y="1371600"/>
            <a:ext cx="5669280" cy="2286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 w="25400">
            <a:solidFill>
              <a:srgbClr val="2F6F3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309360" y="1371600"/>
            <a:ext cx="5669280" cy="457200"/>
          </a:xfrm>
          <a:prstGeom prst="rect">
            <a:avLst/>
          </a:prstGeom>
          <a:solidFill>
            <a:srgbClr val="2F6F3F"/>
          </a:solidFill>
          <a:ln w="12700">
            <a:solidFill>
              <a:srgbClr val="2F6F3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92240" y="13716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👥  תלויות אנשים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492240" y="1920240"/>
            <a:ext cx="530352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CAIO ממונה (חיצוני או פנימי) — לא יאוחר מחודש 2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AI Council פעיל — לא יאוחר מחודש 3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Business Owners פר יוזמה — חתום לפני G2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Reskilling Lead + L&amp;D readiness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840480"/>
            <a:ext cx="5669280" cy="2286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 w="25400">
            <a:solidFill>
              <a:srgbClr val="C4602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3840480"/>
            <a:ext cx="5669280" cy="457200"/>
          </a:xfrm>
          <a:prstGeom prst="rect">
            <a:avLst/>
          </a:prstGeom>
          <a:solidFill>
            <a:srgbClr val="C4602A"/>
          </a:solidFill>
          <a:ln w="12700">
            <a:solidFill>
              <a:srgbClr val="C4602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384048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⚖  תלויות רגולציה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40080" y="4389120"/>
            <a:ext cx="530352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אישור בנק ישראל לסוכני בנקאות (357A)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DPIA חתום לסוכנים שעובדים עם נתונים אישיים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התאמה ל-תיקון 13 חוק הגנת הפרטיות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EU AI Act compliance אם רלוונטי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309360" y="3840480"/>
            <a:ext cx="5669280" cy="2286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 w="25400">
            <a:solidFill>
              <a:srgbClr val="A0232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309360" y="3840480"/>
            <a:ext cx="5669280" cy="457200"/>
          </a:xfrm>
          <a:prstGeom prst="rect">
            <a:avLst/>
          </a:prstGeom>
          <a:solidFill>
            <a:srgbClr val="A02322"/>
          </a:solidFill>
          <a:ln w="12700">
            <a:solidFill>
              <a:srgbClr val="A0232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92240" y="384048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 סיכונים מרכזיים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492240" y="4389120"/>
            <a:ext cx="530352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התנגדות איגוד עובדים → קצב reskilling איטי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ספק AI מרכזי לא עומד ב-SLA → פיגור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תקרית SEV-1 ציבורית → freeze על launches חדשים</a:t>
            </a:r>
            <a:endParaRPr lang="en-US" sz="1100" dirty="0"/>
          </a:p>
          <a:p>
            <a:pPr rtl="1" algn="r"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שינוי במנהיגות → reset של פרויקטים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743200"/>
            <a:ext cx="457200" cy="45720"/>
          </a:xfrm>
          <a:prstGeom prst="rect">
            <a:avLst/>
          </a:prstGeom>
          <a:solidFill>
            <a:srgbClr val="C8A55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194560"/>
            <a:ext cx="1127455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6000" b="1" dirty="0">
                <a:solidFill>
                  <a:srgbClr val="C8A5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הצעד הבא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457200" y="310896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i="1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30-60-90 Days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457200" y="4114800"/>
            <a:ext cx="1828800" cy="457200"/>
          </a:xfrm>
          <a:prstGeom prst="rect">
            <a:avLst/>
          </a:prstGeom>
          <a:solidFill>
            <a:srgbClr val="C8A558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41148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4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ימים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377440" y="41148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400" b="1" dirty="0">
                <a:solidFill>
                  <a:srgbClr val="C8A5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אישור דירקטוריון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120640" y="411480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dirty="0">
                <a:solidFill>
                  <a:srgbClr val="EEEE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הצגת 5 התוצרים מהסדנה, אישור התקציב, החתמת Sponsor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4754880"/>
            <a:ext cx="1828800" cy="457200"/>
          </a:xfrm>
          <a:prstGeom prst="rect">
            <a:avLst/>
          </a:prstGeom>
          <a:solidFill>
            <a:srgbClr val="C8A558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4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ימים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377440" y="47548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400" b="1" dirty="0">
                <a:solidFill>
                  <a:srgbClr val="C8A5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 בפועל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120640" y="475488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dirty="0">
                <a:solidFill>
                  <a:srgbClr val="EEEE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הקמת AI Council, בחירת CoE structure, מינוי CAIO, פיילוט ראשון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5394960"/>
            <a:ext cx="1828800" cy="457200"/>
          </a:xfrm>
          <a:prstGeom prst="rect">
            <a:avLst/>
          </a:prstGeom>
          <a:solidFill>
            <a:srgbClr val="C8A558"/>
          </a:solidFill>
          <a:ln w="12700">
            <a:solidFill>
              <a:srgbClr val="C8A55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53949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400" b="1" dirty="0">
                <a:solidFill>
                  <a:srgbClr val="0A1F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 ימים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377440" y="53949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400" b="1" dirty="0">
                <a:solidFill>
                  <a:srgbClr val="C8A5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Win בייצור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120640" y="539496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dirty="0">
                <a:solidFill>
                  <a:srgbClr val="EEEE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סוכן ראשון עם משתמשים, דיווח הצלחה, אישור תיק יוזמות 12 חודשים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TriFold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Strategy 24-Month Roadmap</dc:title>
  <dc:subject>Hebrew RTL Executive Roadmap</dc:subject>
  <dc:creator>PptxGenJS</dc:creator>
  <cp:lastModifiedBy>PptxGenJS</cp:lastModifiedBy>
  <cp:revision>1</cp:revision>
  <dcterms:created xsi:type="dcterms:W3CDTF">2026-05-18T14:41:19Z</dcterms:created>
  <dcterms:modified xsi:type="dcterms:W3CDTF">2026-05-18T14:41:19Z</dcterms:modified>
</cp:coreProperties>
</file>